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7" r:id="rId9"/>
    <p:sldId id="268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F2CD3-B27F-463C-9CDA-718AE82C7D84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AE5FE-0DD2-45FA-AD6B-7490C8A248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71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ED9325-097B-440B-A34A-CE1AD9A3B8DF}" type="datetime5">
              <a:rPr lang="en-US" smtClean="0"/>
              <a:pPr/>
              <a:t>30-Jul-20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701675"/>
            <a:ext cx="6115050" cy="3440113"/>
          </a:xfrm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AE5FE-0DD2-45FA-AD6B-7490C8A2483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26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AE5FE-0DD2-45FA-AD6B-7490C8A2483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130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AE5FE-0DD2-45FA-AD6B-7490C8A2483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5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7B0E60-5E01-4C0B-9A16-6BD1112B4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BD111F-E729-4211-9DFC-F9C4A9E6D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7D2B8-1AA1-471D-BF5E-EDF4821B0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5C6C5B-BCD1-4070-ADE8-14C0897F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4CA8BC-E20C-49C0-90ED-83E6BF14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89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A1FA4E-14D3-4272-A6AE-C73FE17A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334D2CC-D8F8-49B1-9AB9-C87AC5147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067C71-E315-4078-9D46-727D8216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B87977-A423-485A-9D62-92479E78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5A55F7-AB36-4220-8CF6-39A9AEC0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88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C4968CB-3B0F-4661-AB08-2673C2744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264F027-53E9-489D-AC18-E28662636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2865F0-44CA-4FD9-A5F0-41353C55E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9ED8DA-8AB2-4AFC-81E5-583C5771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AA8A89-86B5-41F0-A064-14641C52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62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C59B2-A98E-4FBA-A48D-B84ACD39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16C6F5-FEF3-4347-A6EA-F54AF4AA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B86277-ED73-409F-9E5D-9A3AC5DA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4FB5D2-305E-4227-AFFD-043A180A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448EF7-C61B-4AEF-BC7B-0F1C251D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02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3DCDC-0CFF-48C7-A5EA-BCC21847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D7F435-800E-4CA5-94E4-083BB166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1A63C-7ACD-4737-ACAB-4923D062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CC79DA-6A34-4766-97B1-C3249C01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691D54-130A-4F6D-93FA-98AC8556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55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28D8B-0588-4477-862A-29873A3F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DAF94C-BD6C-4D6A-A049-5B5BD33E7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58CFA9-F8A4-4E6B-B491-06E5BC865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E2F690-FF35-4E2C-A7A1-B09F14E2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3BF036-93C5-4AAF-870F-EF83D98F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B5E747-797A-4BBF-BBB2-1322BF9B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12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B9E48-3E90-482B-A59D-6F16691C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0E9E32-96CB-42B5-98F5-5C0C08CFA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67E8861-47F6-4F53-AB60-079F55451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53DAA1E-F97A-41CD-803F-3E2A5AC0E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AD3265-248E-41F3-9359-6C9A62E43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210EF8-780C-48D9-989E-D5F1083B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EF2C681-E02B-4892-A286-F6A1D574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204105D-BA3B-41D2-9953-09F91AA0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4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E374EE-E772-4897-835A-ABC6D529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FE04A64-7520-467A-A803-C13AC83C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6C784D3-7894-4FBB-AE45-BF750927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F56B8E-8742-429D-BF3A-19C1E531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63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1B9950-6306-480B-A7BA-29CC39A3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9904E2-4CD4-4398-ACDA-7A5491E9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C3288E-E0DF-409A-810E-38FDA7C4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40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E39BF1-0960-44CF-98B3-1239ED20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73166-C8C8-46AD-B3A3-053DD63A6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A4C228-3807-42C1-8941-F255CF376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F245CA-6400-47FD-B7DF-A84BEF71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3DF1D5-0999-45EB-A27E-A025E101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BD3E97-B97A-493E-AEFB-D6FA97B3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88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AEA632-2155-4704-83F5-E1A3025F4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8FF8782-A4C3-4CCD-BEA3-592874DAE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CBB1C2-B95E-4F35-9887-B971183F0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E8A18E-0086-4B4A-ADBB-777E50BE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5E219AF-583F-4425-B82A-1F883F4D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500510-1791-4631-A1BC-6D1ED5A5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55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7E91CAA-D23F-4892-82C3-58F75498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FA35FE-37AA-4084-9C50-8721FD3E9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B1F14F-7243-4121-84A8-95150CEAF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770E6-AF31-4E14-B795-1FF3AD064771}" type="datetimeFigureOut">
              <a:rPr lang="zh-TW" altLang="en-US" smtClean="0"/>
              <a:t>2020/7/30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83DA6E-E1C5-4E9B-A53C-CBD188BA5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FEE97C-383B-4C1D-8D52-573F89BC7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394D-43E7-4EA8-870A-B563BCDBE0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62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microsoft.com/office/2007/relationships/media" Target="../media/media3.mp4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video" Target="../media/media3.mp4"/><Relationship Id="rId9" Type="http://schemas.openxmlformats.org/officeDocument/2006/relationships/image" Target="../media/image4.jpe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ADA294C-0866-4B7F-BAE2-76208B645AD4}"/>
              </a:ext>
            </a:extLst>
          </p:cNvPr>
          <p:cNvSpPr txBox="1"/>
          <p:nvPr/>
        </p:nvSpPr>
        <p:spPr>
          <a:xfrm>
            <a:off x="2967086" y="1948299"/>
            <a:ext cx="62578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/>
              <a:t>Sports, At Home</a:t>
            </a:r>
          </a:p>
          <a:p>
            <a:pPr algn="ctr"/>
            <a:r>
              <a:rPr lang="zh-TW" altLang="en-US" sz="6600" dirty="0"/>
              <a:t>運動，在家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972E49-5468-44AE-91D5-E5817F33EDC8}"/>
              </a:ext>
            </a:extLst>
          </p:cNvPr>
          <p:cNvSpPr txBox="1"/>
          <p:nvPr/>
        </p:nvSpPr>
        <p:spPr>
          <a:xfrm>
            <a:off x="7305774" y="5014962"/>
            <a:ext cx="4666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NCKU </a:t>
            </a:r>
            <a:r>
              <a:rPr lang="zh-TW" altLang="en-US" sz="2400" b="1" dirty="0"/>
              <a:t>成功大學</a:t>
            </a:r>
            <a:endParaRPr lang="en-US" altLang="zh-TW" sz="2400" b="1" dirty="0"/>
          </a:p>
          <a:p>
            <a:r>
              <a:rPr lang="zh-TW" altLang="en-US" sz="2400" dirty="0"/>
              <a:t>小組成員 </a:t>
            </a:r>
            <a:r>
              <a:rPr lang="en-US" altLang="zh-TW" sz="2400" dirty="0"/>
              <a:t>:</a:t>
            </a:r>
            <a:r>
              <a:rPr lang="zh-TW" altLang="en-US" sz="2400" dirty="0"/>
              <a:t> 林柏維 陳冠穎 王嘉瑋</a:t>
            </a:r>
            <a:endParaRPr lang="en-US" altLang="zh-TW" sz="2400" dirty="0"/>
          </a:p>
          <a:p>
            <a:r>
              <a:rPr lang="zh-TW" altLang="en-US" sz="2400" dirty="0"/>
              <a:t>指導老師 </a:t>
            </a:r>
            <a:r>
              <a:rPr lang="en-US" altLang="zh-TW" sz="2400" dirty="0"/>
              <a:t>:</a:t>
            </a:r>
            <a:r>
              <a:rPr lang="zh-TW" altLang="en-US" sz="2400" dirty="0"/>
              <a:t> 陳中和</a:t>
            </a: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4456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C3F1F8C-8D83-4B89-89C8-64CEAD06DE04}"/>
              </a:ext>
            </a:extLst>
          </p:cNvPr>
          <p:cNvSpPr txBox="1"/>
          <p:nvPr/>
        </p:nvSpPr>
        <p:spPr>
          <a:xfrm>
            <a:off x="461914" y="424271"/>
            <a:ext cx="3733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u="sng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Innovation</a:t>
            </a:r>
            <a:endParaRPr lang="zh-TW" altLang="en-US" sz="5400" b="1" u="sng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5124" name="Picture 4" descr="灯泡卡通】素材_免费灯泡卡通图片素材_灯泡卡通素材大全_万素网">
            <a:extLst>
              <a:ext uri="{FF2B5EF4-FFF2-40B4-BE49-F238E27FC236}">
                <a16:creationId xmlns:a16="http://schemas.microsoft.com/office/drawing/2014/main" id="{1F03E292-0C4C-47C1-87FB-EA2A7DE6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99" y="1362841"/>
            <a:ext cx="4136517" cy="413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E18EB89-F0A1-427D-B9C6-72D86ED6E93D}"/>
              </a:ext>
            </a:extLst>
          </p:cNvPr>
          <p:cNvSpPr txBox="1"/>
          <p:nvPr/>
        </p:nvSpPr>
        <p:spPr>
          <a:xfrm>
            <a:off x="3954515" y="5725843"/>
            <a:ext cx="4774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用語音控制遊戲流程</a:t>
            </a:r>
          </a:p>
        </p:txBody>
      </p:sp>
    </p:spTree>
    <p:extLst>
      <p:ext uri="{BB962C8B-B14F-4D97-AF65-F5344CB8AC3E}">
        <p14:creationId xmlns:p14="http://schemas.microsoft.com/office/powerpoint/2010/main" val="2198723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D0F9409-50FF-4C4A-BA25-6FD2BE1B9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49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F6FF473-BFDC-47FE-8A20-E19CB7F42D17}"/>
              </a:ext>
            </a:extLst>
          </p:cNvPr>
          <p:cNvSpPr txBox="1"/>
          <p:nvPr/>
        </p:nvSpPr>
        <p:spPr>
          <a:xfrm>
            <a:off x="461914" y="424271"/>
            <a:ext cx="4883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zh-TW" sz="5400" b="0" i="0" u="sng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0"/>
                <a:ea typeface="inherit"/>
              </a:rPr>
              <a:t>Unfinished part</a:t>
            </a:r>
            <a:r>
              <a:rPr kumimoji="0" lang="zh-TW" altLang="zh-TW" sz="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4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004DFB-F893-4BA4-927E-B4F3C16EDADE}"/>
              </a:ext>
            </a:extLst>
          </p:cNvPr>
          <p:cNvSpPr txBox="1"/>
          <p:nvPr/>
        </p:nvSpPr>
        <p:spPr>
          <a:xfrm>
            <a:off x="305517" y="1830303"/>
            <a:ext cx="11785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4400" dirty="0">
                <a:latin typeface="Adobe Garamond Pro" panose="02020502060506020403" pitchFamily="18" charset="0"/>
              </a:rPr>
              <a:t>弱點辨識</a:t>
            </a:r>
            <a:r>
              <a:rPr lang="en-US" altLang="zh-TW" sz="4400" dirty="0">
                <a:latin typeface="Adobe Garamond Pro" panose="02020502060506020403" pitchFamily="18" charset="0"/>
              </a:rPr>
              <a:t>AI</a:t>
            </a:r>
          </a:p>
          <a:p>
            <a:pPr marL="342900" indent="-342900">
              <a:buAutoNum type="arabicPeriod"/>
            </a:pPr>
            <a:endParaRPr lang="en-US" altLang="zh-TW" sz="4400" dirty="0">
              <a:latin typeface="Adobe Garamond Pro" panose="02020502060506020403" pitchFamily="18" charset="0"/>
            </a:endParaRPr>
          </a:p>
          <a:p>
            <a:pPr marL="342900" indent="-342900">
              <a:buAutoNum type="arabicPeriod"/>
            </a:pPr>
            <a:r>
              <a:rPr lang="en-US" altLang="zh-TW" sz="4400" dirty="0">
                <a:latin typeface="Adobe Garamond Pro" panose="02020502060506020403" pitchFamily="18" charset="0"/>
              </a:rPr>
              <a:t>Kinect</a:t>
            </a:r>
            <a:r>
              <a:rPr lang="zh-TW" altLang="en-US" sz="4400" dirty="0">
                <a:latin typeface="Adobe Garamond Pro" panose="02020502060506020403" pitchFamily="18" charset="0"/>
              </a:rPr>
              <a:t>手勢辨識</a:t>
            </a:r>
            <a:endParaRPr lang="en-US" altLang="zh-TW" sz="4400" dirty="0">
              <a:latin typeface="Adobe Garamond Pro" panose="02020502060506020403" pitchFamily="18" charset="0"/>
            </a:endParaRPr>
          </a:p>
          <a:p>
            <a:pPr marL="342900" indent="-342900">
              <a:buAutoNum type="arabicPeriod"/>
            </a:pPr>
            <a:endParaRPr lang="en-US" altLang="zh-TW" sz="4400" dirty="0">
              <a:latin typeface="Adobe Garamond Pro" panose="02020502060506020403" pitchFamily="18" charset="0"/>
            </a:endParaRPr>
          </a:p>
          <a:p>
            <a:pPr marL="342900" indent="-342900">
              <a:buAutoNum type="arabicPeriod"/>
            </a:pPr>
            <a:r>
              <a:rPr lang="zh-TW" altLang="en-US" sz="4400" dirty="0">
                <a:latin typeface="Adobe Garamond Pro" panose="02020502060506020403" pitchFamily="18" charset="0"/>
              </a:rPr>
              <a:t>遊戲完整性</a:t>
            </a:r>
            <a:br>
              <a:rPr lang="en-US" altLang="zh-TW" sz="4400" dirty="0">
                <a:latin typeface="Adobe Garamond Pro" panose="02020502060506020403" pitchFamily="18" charset="0"/>
              </a:rPr>
            </a:br>
            <a:r>
              <a:rPr lang="en-US" altLang="zh-TW" sz="4400" dirty="0">
                <a:latin typeface="Adobe Garamond Pro" panose="02020502060506020403" pitchFamily="18" charset="0"/>
              </a:rPr>
              <a:t>(</a:t>
            </a:r>
            <a:r>
              <a:rPr lang="zh-TW" altLang="en-US" sz="4400" dirty="0">
                <a:latin typeface="Adobe Garamond Pro" panose="02020502060506020403" pitchFamily="18" charset="0"/>
              </a:rPr>
              <a:t>音效、特效、守備員、球種、攝影機運鏡 </a:t>
            </a:r>
            <a:r>
              <a:rPr lang="en-US" altLang="zh-TW" sz="4400" dirty="0">
                <a:latin typeface="Adobe Garamond Pro" panose="02020502060506020403" pitchFamily="18" charset="0"/>
              </a:rPr>
              <a:t>etc.)</a:t>
            </a:r>
          </a:p>
        </p:txBody>
      </p:sp>
    </p:spTree>
    <p:extLst>
      <p:ext uri="{BB962C8B-B14F-4D97-AF65-F5344CB8AC3E}">
        <p14:creationId xmlns:p14="http://schemas.microsoft.com/office/powerpoint/2010/main" val="254380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BE6A889-F4DD-4903-B724-69263C4C6973}"/>
              </a:ext>
            </a:extLst>
          </p:cNvPr>
          <p:cNvSpPr txBox="1"/>
          <p:nvPr/>
        </p:nvSpPr>
        <p:spPr>
          <a:xfrm>
            <a:off x="461914" y="424271"/>
            <a:ext cx="4883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5400" b="0" i="0" u="sng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0"/>
                <a:ea typeface="inherit"/>
              </a:rPr>
              <a:t>Future outlook</a:t>
            </a:r>
            <a:r>
              <a:rPr kumimoji="0" lang="zh-TW" altLang="zh-TW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4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C22794-0318-4D2D-A318-CA513D8B1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C92731-BFEC-4149-B0CD-362D0750D72F}"/>
              </a:ext>
            </a:extLst>
          </p:cNvPr>
          <p:cNvSpPr txBox="1"/>
          <p:nvPr/>
        </p:nvSpPr>
        <p:spPr>
          <a:xfrm>
            <a:off x="1206629" y="2017338"/>
            <a:ext cx="101338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4400" dirty="0"/>
              <a:t>深入研究並修正</a:t>
            </a:r>
            <a:r>
              <a:rPr lang="en-US" altLang="zh-TW" sz="4400" dirty="0"/>
              <a:t>Kinect</a:t>
            </a:r>
            <a:r>
              <a:rPr lang="zh-TW" altLang="en-US" sz="4400" dirty="0"/>
              <a:t>側面問題</a:t>
            </a:r>
            <a:endParaRPr lang="en-US" altLang="zh-TW" sz="4400" dirty="0"/>
          </a:p>
          <a:p>
            <a:pPr marL="342900" indent="-342900">
              <a:buAutoNum type="arabicPeriod"/>
            </a:pPr>
            <a:endParaRPr lang="en-US" altLang="zh-TW" sz="4400" dirty="0"/>
          </a:p>
          <a:p>
            <a:pPr marL="342900" indent="-342900">
              <a:buAutoNum type="arabicPeriod"/>
            </a:pPr>
            <a:r>
              <a:rPr lang="zh-TW" altLang="en-US" sz="4400" dirty="0"/>
              <a:t>讓</a:t>
            </a:r>
            <a:r>
              <a:rPr lang="en-US" altLang="zh-TW" sz="4400" dirty="0"/>
              <a:t>Kinect</a:t>
            </a:r>
            <a:r>
              <a:rPr lang="zh-TW" altLang="en-US" sz="4400" dirty="0"/>
              <a:t>可以同時判斷</a:t>
            </a:r>
            <a:r>
              <a:rPr lang="en-US" altLang="zh-TW" sz="4400" dirty="0"/>
              <a:t>2</a:t>
            </a:r>
            <a:r>
              <a:rPr lang="zh-TW" altLang="en-US" sz="4400" dirty="0"/>
              <a:t>個人 </a:t>
            </a:r>
            <a:r>
              <a:rPr lang="en-US" altLang="zh-TW" sz="4400" dirty="0"/>
              <a:t>(</a:t>
            </a:r>
            <a:r>
              <a:rPr lang="zh-TW" altLang="en-US" sz="4400" dirty="0"/>
              <a:t>一投一打</a:t>
            </a:r>
            <a:r>
              <a:rPr lang="en-US" altLang="zh-TW" sz="4400" dirty="0"/>
              <a:t>)</a:t>
            </a:r>
          </a:p>
          <a:p>
            <a:pPr marL="342900" indent="-342900">
              <a:buAutoNum type="arabicPeriod"/>
            </a:pPr>
            <a:endParaRPr lang="en-US" altLang="zh-TW" sz="4400" dirty="0"/>
          </a:p>
          <a:p>
            <a:pPr marL="342900" indent="-342900">
              <a:buAutoNum type="arabicPeriod"/>
            </a:pPr>
            <a:r>
              <a:rPr lang="zh-TW" altLang="en-US" sz="4400" dirty="0"/>
              <a:t>透過網路與世界各地玩家對決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180406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91BA10F-E60E-448D-8FDB-46EF89C0FE93}"/>
              </a:ext>
            </a:extLst>
          </p:cNvPr>
          <p:cNvSpPr txBox="1"/>
          <p:nvPr/>
        </p:nvSpPr>
        <p:spPr>
          <a:xfrm>
            <a:off x="892403" y="1919115"/>
            <a:ext cx="105580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因為今年疫情的關係，世界各地的職業球賽都紛紛取消，場地幾乎都不開放使用，除了選手無法訓練外，一般民眾想運動打打球動動身體也是很困難，為了解決這個問題，我們決定製作出一個在家就可以如臨其境運動的設備，甚至可以協助矯正姿勢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902DE5-8C1C-4A2C-B640-7B1793612AD3}"/>
              </a:ext>
            </a:extLst>
          </p:cNvPr>
          <p:cNvSpPr txBox="1"/>
          <p:nvPr/>
        </p:nvSpPr>
        <p:spPr>
          <a:xfrm>
            <a:off x="461915" y="564204"/>
            <a:ext cx="6749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u="sng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作品靈感</a:t>
            </a:r>
          </a:p>
        </p:txBody>
      </p:sp>
    </p:spTree>
    <p:extLst>
      <p:ext uri="{BB962C8B-B14F-4D97-AF65-F5344CB8AC3E}">
        <p14:creationId xmlns:p14="http://schemas.microsoft.com/office/powerpoint/2010/main" val="377523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duce_3">
            <a:hlinkClick r:id="" action="ppaction://media"/>
            <a:extLst>
              <a:ext uri="{FF2B5EF4-FFF2-40B4-BE49-F238E27FC236}">
                <a16:creationId xmlns:a16="http://schemas.microsoft.com/office/drawing/2014/main" id="{53CA9D79-5B35-4057-ABB9-E60D1C2073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14" t="16880" r="2393" b="7992"/>
          <a:stretch/>
        </p:blipFill>
        <p:spPr>
          <a:xfrm>
            <a:off x="1828800" y="1589800"/>
            <a:ext cx="8534400" cy="503567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A72DDC-BA02-4457-B0A9-A63DA20C59AD}"/>
              </a:ext>
            </a:extLst>
          </p:cNvPr>
          <p:cNvSpPr txBox="1"/>
          <p:nvPr/>
        </p:nvSpPr>
        <p:spPr>
          <a:xfrm>
            <a:off x="461915" y="564204"/>
            <a:ext cx="6749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u="sng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DEMO</a:t>
            </a:r>
            <a:r>
              <a:rPr lang="zh-TW" altLang="en-US" sz="5400" b="1" u="sng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影片</a:t>
            </a:r>
          </a:p>
        </p:txBody>
      </p:sp>
    </p:spTree>
    <p:extLst>
      <p:ext uri="{BB962C8B-B14F-4D97-AF65-F5344CB8AC3E}">
        <p14:creationId xmlns:p14="http://schemas.microsoft.com/office/powerpoint/2010/main" val="364263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093832-B5B3-4121-BB68-0B70EC01E594}"/>
              </a:ext>
            </a:extLst>
          </p:cNvPr>
          <p:cNvGrpSpPr/>
          <p:nvPr/>
        </p:nvGrpSpPr>
        <p:grpSpPr>
          <a:xfrm>
            <a:off x="9130536" y="2370397"/>
            <a:ext cx="2563906" cy="2563906"/>
            <a:chOff x="5029200" y="1851212"/>
            <a:chExt cx="2563906" cy="2563906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9D46CB9-4D94-43CE-A5D1-C01E5B278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1851212"/>
              <a:ext cx="2563906" cy="256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Unity3D遊戲開發-Unity遊戲設計/C#遊戲開發/VR虛擬實境|達內教育">
              <a:extLst>
                <a:ext uri="{FF2B5EF4-FFF2-40B4-BE49-F238E27FC236}">
                  <a16:creationId xmlns:a16="http://schemas.microsoft.com/office/drawing/2014/main" id="{2C8E8CD7-BD63-47AF-B9F6-3DA007565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093" y="2602222"/>
              <a:ext cx="1102999" cy="75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2" name="Picture 14" descr="Kintinuous' Fuses Virtual and Reality with the Oculus Rift and ...">
            <a:extLst>
              <a:ext uri="{FF2B5EF4-FFF2-40B4-BE49-F238E27FC236}">
                <a16:creationId xmlns:a16="http://schemas.microsoft.com/office/drawing/2014/main" id="{50A28AFD-A1FF-40F9-A41A-E1466041C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70" y="3712521"/>
            <a:ext cx="2916954" cy="164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RC IoT Development Kit | Synopsys">
            <a:extLst>
              <a:ext uri="{FF2B5EF4-FFF2-40B4-BE49-F238E27FC236}">
                <a16:creationId xmlns:a16="http://schemas.microsoft.com/office/drawing/2014/main" id="{CCA70C2A-C4F8-40D3-AEBD-34B364B6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68" y="2353284"/>
            <a:ext cx="1836231" cy="137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0B2890-BC0B-4D16-8064-6FF933BDBFAD}"/>
              </a:ext>
            </a:extLst>
          </p:cNvPr>
          <p:cNvCxnSpPr>
            <a:cxnSpLocks/>
          </p:cNvCxnSpPr>
          <p:nvPr/>
        </p:nvCxnSpPr>
        <p:spPr>
          <a:xfrm>
            <a:off x="6795527" y="3184959"/>
            <a:ext cx="227790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87754D6-8519-471D-8BF8-554F2C297880}"/>
              </a:ext>
            </a:extLst>
          </p:cNvPr>
          <p:cNvSpPr txBox="1"/>
          <p:nvPr/>
        </p:nvSpPr>
        <p:spPr>
          <a:xfrm>
            <a:off x="6959536" y="2370397"/>
            <a:ext cx="2288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辨識出的語音資訊</a:t>
            </a:r>
            <a:endParaRPr lang="en-US" altLang="zh-TW" sz="2000" dirty="0"/>
          </a:p>
          <a:p>
            <a:r>
              <a:rPr lang="zh-TW" altLang="en-US" sz="2000" dirty="0"/>
              <a:t>* </a:t>
            </a:r>
            <a:r>
              <a:rPr lang="en-US" altLang="zh-TW" sz="2000" dirty="0"/>
              <a:t>Serial port</a:t>
            </a:r>
            <a:r>
              <a:rPr lang="zh-TW" altLang="en-US" sz="2000" dirty="0"/>
              <a:t>傳輸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67FFEC-5B44-4348-A787-F29A34C21B35}"/>
              </a:ext>
            </a:extLst>
          </p:cNvPr>
          <p:cNvSpPr txBox="1"/>
          <p:nvPr/>
        </p:nvSpPr>
        <p:spPr>
          <a:xfrm>
            <a:off x="6785496" y="3931110"/>
            <a:ext cx="1729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人體骨架資訊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857B856-65D4-4E35-A405-49D3C81396AC}"/>
              </a:ext>
            </a:extLst>
          </p:cNvPr>
          <p:cNvSpPr txBox="1"/>
          <p:nvPr/>
        </p:nvSpPr>
        <p:spPr>
          <a:xfrm>
            <a:off x="4117034" y="522129"/>
            <a:ext cx="3129698" cy="954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err="1"/>
              <a:t>DSpotter</a:t>
            </a:r>
            <a:r>
              <a:rPr lang="en-US" altLang="zh-TW" sz="2000" b="1" dirty="0"/>
              <a:t> + </a:t>
            </a:r>
            <a:r>
              <a:rPr lang="en-US" altLang="zh-TW" sz="2000" b="1" dirty="0" err="1"/>
              <a:t>embARC</a:t>
            </a:r>
            <a:r>
              <a:rPr lang="en-US" altLang="zh-TW" sz="2000" b="1" dirty="0"/>
              <a:t> :</a:t>
            </a:r>
          </a:p>
          <a:p>
            <a:r>
              <a:rPr lang="zh-TW" altLang="en-US" dirty="0"/>
              <a:t>  將辨識出的語音訊息編碼後   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zh-TW" altLang="en-US" dirty="0"/>
              <a:t>透過</a:t>
            </a:r>
            <a:r>
              <a:rPr lang="en-US" altLang="zh-TW" dirty="0"/>
              <a:t>Serial Port</a:t>
            </a:r>
            <a:r>
              <a:rPr lang="zh-TW" altLang="en-US" dirty="0"/>
              <a:t>傳送給</a:t>
            </a:r>
            <a:r>
              <a:rPr lang="en-US" altLang="zh-TW" dirty="0"/>
              <a:t>PC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AF3DA43E-C2A5-4A77-B41C-3245456330BB}"/>
              </a:ext>
            </a:extLst>
          </p:cNvPr>
          <p:cNvCxnSpPr>
            <a:cxnSpLocks/>
          </p:cNvCxnSpPr>
          <p:nvPr/>
        </p:nvCxnSpPr>
        <p:spPr>
          <a:xfrm>
            <a:off x="5703350" y="1639454"/>
            <a:ext cx="1" cy="5577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8074D5C-D26F-4639-9876-C60911E872D0}"/>
              </a:ext>
            </a:extLst>
          </p:cNvPr>
          <p:cNvSpPr txBox="1"/>
          <p:nvPr/>
        </p:nvSpPr>
        <p:spPr>
          <a:xfrm>
            <a:off x="8847644" y="230228"/>
            <a:ext cx="3129691" cy="1231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Unity +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Kinect</a:t>
            </a:r>
            <a:r>
              <a:rPr lang="zh-TW" altLang="en-US" sz="2000" b="1" dirty="0"/>
              <a:t>套件</a:t>
            </a:r>
            <a:r>
              <a:rPr lang="en-US" altLang="zh-TW" sz="2000" b="1" dirty="0"/>
              <a:t>:</a:t>
            </a:r>
          </a:p>
          <a:p>
            <a:r>
              <a:rPr lang="zh-TW" altLang="en-US" dirty="0"/>
              <a:t>  透過</a:t>
            </a:r>
            <a:r>
              <a:rPr lang="en-US" altLang="zh-TW" dirty="0"/>
              <a:t>Unity</a:t>
            </a:r>
            <a:r>
              <a:rPr lang="zh-TW" altLang="en-US" dirty="0"/>
              <a:t>整合</a:t>
            </a:r>
            <a:r>
              <a:rPr lang="en-US" altLang="zh-TW" dirty="0"/>
              <a:t>Kinect</a:t>
            </a:r>
            <a:r>
              <a:rPr lang="zh-TW" altLang="en-US" dirty="0"/>
              <a:t>的骨架</a:t>
            </a:r>
            <a:endParaRPr lang="en-US" altLang="zh-TW" dirty="0"/>
          </a:p>
          <a:p>
            <a:r>
              <a:rPr lang="zh-TW" altLang="en-US" dirty="0"/>
              <a:t>  資訊和</a:t>
            </a:r>
            <a:r>
              <a:rPr lang="en-US" altLang="zh-TW" dirty="0" err="1"/>
              <a:t>DSpotter</a:t>
            </a:r>
            <a:r>
              <a:rPr lang="zh-TW" altLang="en-US" dirty="0"/>
              <a:t>的語音資訊，</a:t>
            </a:r>
            <a:endParaRPr lang="en-US" altLang="zh-TW" dirty="0"/>
          </a:p>
          <a:p>
            <a:r>
              <a:rPr lang="zh-TW" altLang="en-US" dirty="0"/>
              <a:t>  並完善遊戲流程，增添色彩</a:t>
            </a:r>
            <a:endParaRPr lang="en-US" altLang="zh-TW" dirty="0"/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A4B28B61-32DE-444A-98BC-1C19A5818640}"/>
              </a:ext>
            </a:extLst>
          </p:cNvPr>
          <p:cNvCxnSpPr>
            <a:cxnSpLocks/>
          </p:cNvCxnSpPr>
          <p:nvPr/>
        </p:nvCxnSpPr>
        <p:spPr>
          <a:xfrm>
            <a:off x="10412489" y="1639454"/>
            <a:ext cx="1" cy="11496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D3E5BED-9AE4-4F0B-903C-F7B11F924315}"/>
              </a:ext>
            </a:extLst>
          </p:cNvPr>
          <p:cNvSpPr txBox="1"/>
          <p:nvPr/>
        </p:nvSpPr>
        <p:spPr>
          <a:xfrm>
            <a:off x="461915" y="424271"/>
            <a:ext cx="2403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u="sng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架構圖</a:t>
            </a:r>
          </a:p>
        </p:txBody>
      </p:sp>
      <p:pic>
        <p:nvPicPr>
          <p:cNvPr id="23" name="Picture 2" descr="嘴巴不讲话卡通_嘴巴不讲话卡通图片分享">
            <a:extLst>
              <a:ext uri="{FF2B5EF4-FFF2-40B4-BE49-F238E27FC236}">
                <a16:creationId xmlns:a16="http://schemas.microsoft.com/office/drawing/2014/main" id="{3E44CA5F-DB0B-49C7-ADCD-7EA6E4DED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01" y="1953560"/>
            <a:ext cx="18002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A80683D-4C84-4D8F-A019-A4526004EC26}"/>
              </a:ext>
            </a:extLst>
          </p:cNvPr>
          <p:cNvCxnSpPr>
            <a:cxnSpLocks/>
          </p:cNvCxnSpPr>
          <p:nvPr/>
        </p:nvCxnSpPr>
        <p:spPr>
          <a:xfrm flipV="1">
            <a:off x="6284066" y="4437520"/>
            <a:ext cx="2732264" cy="93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MH一ET Live Omnidirectional Microphone Module I2S Interface ...">
            <a:extLst>
              <a:ext uri="{FF2B5EF4-FFF2-40B4-BE49-F238E27FC236}">
                <a16:creationId xmlns:a16="http://schemas.microsoft.com/office/drawing/2014/main" id="{E332AE41-0351-4344-85D3-F807CA83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23" y="2207630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AA49965-7D42-4456-9F19-FE22D2625312}"/>
              </a:ext>
            </a:extLst>
          </p:cNvPr>
          <p:cNvCxnSpPr>
            <a:cxnSpLocks/>
          </p:cNvCxnSpPr>
          <p:nvPr/>
        </p:nvCxnSpPr>
        <p:spPr>
          <a:xfrm>
            <a:off x="3885036" y="3032896"/>
            <a:ext cx="6541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60B4515-14B4-4F90-8DBB-43A2D518EF6E}"/>
              </a:ext>
            </a:extLst>
          </p:cNvPr>
          <p:cNvCxnSpPr>
            <a:cxnSpLocks/>
          </p:cNvCxnSpPr>
          <p:nvPr/>
        </p:nvCxnSpPr>
        <p:spPr>
          <a:xfrm>
            <a:off x="1897229" y="3032896"/>
            <a:ext cx="6541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roduce_2">
            <a:hlinkClick r:id="" action="ppaction://media"/>
            <a:extLst>
              <a:ext uri="{FF2B5EF4-FFF2-40B4-BE49-F238E27FC236}">
                <a16:creationId xmlns:a16="http://schemas.microsoft.com/office/drawing/2014/main" id="{EE2CB29D-2EFA-4D50-B1E9-8A2DFA55E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68541" t="6955" b="22684"/>
          <a:stretch/>
        </p:blipFill>
        <p:spPr>
          <a:xfrm>
            <a:off x="965714" y="3753785"/>
            <a:ext cx="1903959" cy="2573514"/>
          </a:xfrm>
          <a:prstGeom prst="rect">
            <a:avLst/>
          </a:prstGeom>
        </p:spPr>
      </p:pic>
      <p:pic>
        <p:nvPicPr>
          <p:cNvPr id="36" name="Produce_1">
            <a:hlinkClick r:id="" action="ppaction://media"/>
            <a:extLst>
              <a:ext uri="{FF2B5EF4-FFF2-40B4-BE49-F238E27FC236}">
                <a16:creationId xmlns:a16="http://schemas.microsoft.com/office/drawing/2014/main" id="{7DD0E984-3656-44D0-9FE7-C7851BFA24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21971" t="31148" r="36539" b="8783"/>
          <a:stretch/>
        </p:blipFill>
        <p:spPr>
          <a:xfrm>
            <a:off x="6638520" y="4553134"/>
            <a:ext cx="2023353" cy="21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5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1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51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C0D03EB-5003-4972-9A22-103D19C6822D}"/>
              </a:ext>
            </a:extLst>
          </p:cNvPr>
          <p:cNvSpPr txBox="1"/>
          <p:nvPr/>
        </p:nvSpPr>
        <p:spPr>
          <a:xfrm>
            <a:off x="461915" y="424271"/>
            <a:ext cx="338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u="sng" dirty="0" err="1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HardWare</a:t>
            </a:r>
            <a:endParaRPr lang="zh-TW" altLang="en-US" sz="5400" b="1" u="sng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1FEC09-C159-4DF6-8925-4B315420D862}"/>
              </a:ext>
            </a:extLst>
          </p:cNvPr>
          <p:cNvSpPr txBox="1"/>
          <p:nvPr/>
        </p:nvSpPr>
        <p:spPr>
          <a:xfrm>
            <a:off x="6487215" y="424271"/>
            <a:ext cx="3280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u="sng" dirty="0" err="1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SoftWare</a:t>
            </a:r>
            <a:endParaRPr lang="zh-TW" altLang="en-US" sz="5400" b="1" u="sng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BDA6DC7-4DA5-478D-965F-0FC7538A3087}"/>
              </a:ext>
            </a:extLst>
          </p:cNvPr>
          <p:cNvSpPr txBox="1"/>
          <p:nvPr/>
        </p:nvSpPr>
        <p:spPr>
          <a:xfrm>
            <a:off x="458885" y="1686853"/>
            <a:ext cx="32803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4400" dirty="0"/>
              <a:t>Kinect V2 (Xbox One)</a:t>
            </a:r>
          </a:p>
          <a:p>
            <a:pPr marL="342900" indent="-342900">
              <a:buAutoNum type="arabicPeriod"/>
            </a:pPr>
            <a:endParaRPr lang="en-US" altLang="zh-TW" sz="4400" dirty="0"/>
          </a:p>
          <a:p>
            <a:pPr marL="342900" indent="-342900">
              <a:buAutoNum type="arabicPeriod"/>
            </a:pPr>
            <a:r>
              <a:rPr lang="en-US" altLang="zh-TW" sz="4400" dirty="0"/>
              <a:t>ARC</a:t>
            </a:r>
          </a:p>
          <a:p>
            <a:endParaRPr lang="en-US" altLang="zh-TW" sz="4400" dirty="0"/>
          </a:p>
          <a:p>
            <a:r>
              <a:rPr lang="en-US" altLang="zh-TW" sz="4400" dirty="0"/>
              <a:t>3.INMP441</a:t>
            </a:r>
          </a:p>
          <a:p>
            <a:pPr marL="342900" indent="-342900">
              <a:buAutoNum type="arabicPeriod"/>
            </a:pPr>
            <a:endParaRPr lang="zh-TW" altLang="en-US" sz="4400" dirty="0"/>
          </a:p>
        </p:txBody>
      </p:sp>
      <p:pic>
        <p:nvPicPr>
          <p:cNvPr id="7" name="Picture 14" descr="Kintinuous' Fuses Virtual and Reality with the Oculus Rift and ...">
            <a:extLst>
              <a:ext uri="{FF2B5EF4-FFF2-40B4-BE49-F238E27FC236}">
                <a16:creationId xmlns:a16="http://schemas.microsoft.com/office/drawing/2014/main" id="{08FC25BC-6C5C-4E65-B77E-9F41539C2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61" y="1620865"/>
            <a:ext cx="2636706" cy="148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H一ET Live Omnidirectional Microphone Module I2S Interface ...">
            <a:extLst>
              <a:ext uri="{FF2B5EF4-FFF2-40B4-BE49-F238E27FC236}">
                <a16:creationId xmlns:a16="http://schemas.microsoft.com/office/drawing/2014/main" id="{A79BEA5E-8F4C-4E41-AC3F-52ED1799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589" y="4680533"/>
            <a:ext cx="1469449" cy="146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ARC IoT Development Kit | Synopsys">
            <a:extLst>
              <a:ext uri="{FF2B5EF4-FFF2-40B4-BE49-F238E27FC236}">
                <a16:creationId xmlns:a16="http://schemas.microsoft.com/office/drawing/2014/main" id="{E088EACF-9297-45CC-8540-D7845468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462" y="3377277"/>
            <a:ext cx="1743506" cy="13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55FA76-23C4-46EC-99E4-AA67C7402786}"/>
              </a:ext>
            </a:extLst>
          </p:cNvPr>
          <p:cNvSpPr txBox="1"/>
          <p:nvPr/>
        </p:nvSpPr>
        <p:spPr>
          <a:xfrm>
            <a:off x="6540720" y="1620865"/>
            <a:ext cx="58540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4400" dirty="0"/>
              <a:t>Unity</a:t>
            </a:r>
          </a:p>
          <a:p>
            <a:pPr marL="342900" indent="-342900">
              <a:buAutoNum type="arabicPeriod"/>
            </a:pPr>
            <a:endParaRPr lang="en-US" altLang="zh-TW" sz="2200" dirty="0"/>
          </a:p>
          <a:p>
            <a:pPr marL="342900" indent="-342900">
              <a:buAutoNum type="arabicPeriod"/>
            </a:pPr>
            <a:r>
              <a:rPr lang="en-US" altLang="zh-TW" sz="4400" dirty="0"/>
              <a:t>Unity Kinect plugin</a:t>
            </a:r>
          </a:p>
          <a:p>
            <a:pPr marL="342900" indent="-342900">
              <a:buAutoNum type="arabicPeriod"/>
            </a:pPr>
            <a:endParaRPr lang="en-US" altLang="zh-TW" sz="2200" dirty="0"/>
          </a:p>
          <a:p>
            <a:pPr marL="342900" indent="-342900">
              <a:buAutoNum type="arabicPeriod"/>
            </a:pPr>
            <a:r>
              <a:rPr lang="en-US" altLang="zh-TW" sz="4400" dirty="0"/>
              <a:t>Kinect SDK 2.0</a:t>
            </a:r>
          </a:p>
          <a:p>
            <a:pPr marL="342900" indent="-342900">
              <a:buAutoNum type="arabicPeriod"/>
            </a:pPr>
            <a:endParaRPr lang="en-US" altLang="zh-TW" sz="2200" dirty="0"/>
          </a:p>
          <a:p>
            <a:pPr marL="342900" indent="-342900">
              <a:buAutoNum type="arabicPeriod"/>
            </a:pPr>
            <a:r>
              <a:rPr lang="en-US" altLang="zh-TW" sz="4400" dirty="0" err="1"/>
              <a:t>embARC</a:t>
            </a:r>
            <a:endParaRPr lang="en-US" altLang="zh-TW" sz="4400" dirty="0"/>
          </a:p>
          <a:p>
            <a:pPr marL="342900" indent="-342900">
              <a:buAutoNum type="arabicPeriod"/>
            </a:pPr>
            <a:endParaRPr lang="en-US" altLang="zh-TW" sz="2200" dirty="0"/>
          </a:p>
          <a:p>
            <a:pPr marL="342900" indent="-342900">
              <a:buAutoNum type="arabicPeriod"/>
            </a:pPr>
            <a:r>
              <a:rPr lang="en-US" altLang="zh-TW" sz="4400" dirty="0" err="1"/>
              <a:t>DSpotter</a:t>
            </a:r>
            <a:endParaRPr lang="en-US" altLang="zh-TW" sz="4400" dirty="0"/>
          </a:p>
        </p:txBody>
      </p:sp>
      <p:pic>
        <p:nvPicPr>
          <p:cNvPr id="12" name="Picture 2" descr="Unity3D遊戲開發-Unity遊戲設計/C#遊戲開發/VR虛擬實境|達內教育">
            <a:extLst>
              <a:ext uri="{FF2B5EF4-FFF2-40B4-BE49-F238E27FC236}">
                <a16:creationId xmlns:a16="http://schemas.microsoft.com/office/drawing/2014/main" id="{82BF39CE-B4A8-4C2C-9B0F-1E47F4D6B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559" y="1173179"/>
            <a:ext cx="2140063" cy="14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75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45D18CC-6A6D-4C00-B5E8-2735FA4A2666}"/>
              </a:ext>
            </a:extLst>
          </p:cNvPr>
          <p:cNvSpPr txBox="1"/>
          <p:nvPr/>
        </p:nvSpPr>
        <p:spPr>
          <a:xfrm>
            <a:off x="461915" y="564204"/>
            <a:ext cx="6749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u="sng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Kinect V2 (Xbox One)</a:t>
            </a:r>
            <a:endParaRPr lang="zh-TW" altLang="en-US" sz="5400" b="1" u="sng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6048F8-1D2A-45CE-8697-06C5E752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12" y="1704932"/>
            <a:ext cx="8145913" cy="4588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一張含有 畫畫 的圖片&#10;&#10;自動產生的描述">
            <a:extLst>
              <a:ext uri="{FF2B5EF4-FFF2-40B4-BE49-F238E27FC236}">
                <a16:creationId xmlns:a16="http://schemas.microsoft.com/office/drawing/2014/main" id="{A6BB81D9-947C-4204-8BF7-D573A070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18" y="600843"/>
            <a:ext cx="3288963" cy="614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14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12A3D1F-D922-41AD-8254-9185BB9B2E27}"/>
              </a:ext>
            </a:extLst>
          </p:cNvPr>
          <p:cNvSpPr txBox="1"/>
          <p:nvPr/>
        </p:nvSpPr>
        <p:spPr>
          <a:xfrm>
            <a:off x="461915" y="424271"/>
            <a:ext cx="3110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u="sng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Difficulty</a:t>
            </a:r>
            <a:endParaRPr lang="zh-TW" altLang="en-US" sz="5400" b="1" u="sng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8" name="Produce_0">
            <a:hlinkClick r:id="" action="ppaction://media"/>
            <a:extLst>
              <a:ext uri="{FF2B5EF4-FFF2-40B4-BE49-F238E27FC236}">
                <a16:creationId xmlns:a16="http://schemas.microsoft.com/office/drawing/2014/main" id="{274E2848-B4EC-40E0-A741-12B4B7574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632"/>
          <a:stretch/>
        </p:blipFill>
        <p:spPr>
          <a:xfrm>
            <a:off x="2575403" y="1503078"/>
            <a:ext cx="7041194" cy="493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35DFFBB-3617-455A-BC27-608C68382C34}"/>
              </a:ext>
            </a:extLst>
          </p:cNvPr>
          <p:cNvSpPr txBox="1"/>
          <p:nvPr/>
        </p:nvSpPr>
        <p:spPr>
          <a:xfrm>
            <a:off x="461915" y="424271"/>
            <a:ext cx="3110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u="sng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Solutions</a:t>
            </a:r>
            <a:endParaRPr lang="zh-TW" altLang="en-US" sz="5400" b="1" u="sng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3700A4-7E6D-4CB2-B778-89A834BC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27" y="2068291"/>
            <a:ext cx="4854361" cy="359695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16028CB-B0E3-4270-AE32-7A5C147A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469" y="2068291"/>
            <a:ext cx="4891252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1E8AE92-368E-4CFF-B5E0-C8F8636B4E48}"/>
              </a:ext>
            </a:extLst>
          </p:cNvPr>
          <p:cNvSpPr txBox="1"/>
          <p:nvPr/>
        </p:nvSpPr>
        <p:spPr>
          <a:xfrm>
            <a:off x="461915" y="424271"/>
            <a:ext cx="5053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u="sng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Solutions (cont.)</a:t>
            </a:r>
            <a:endParaRPr lang="zh-TW" altLang="en-US" sz="5400" b="1" u="sng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5" name="Produce_0_nobounce">
            <a:hlinkClick r:id="" action="ppaction://media"/>
            <a:extLst>
              <a:ext uri="{FF2B5EF4-FFF2-40B4-BE49-F238E27FC236}">
                <a16:creationId xmlns:a16="http://schemas.microsoft.com/office/drawing/2014/main" id="{99C44C4D-671A-4106-ACF6-4BB8FF133F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70.3222"/>
                </p14:media>
              </p:ext>
            </p:extLst>
          </p:nvPr>
        </p:nvPicPr>
        <p:blipFill rotWithShape="1">
          <a:blip r:embed="rId5"/>
          <a:srcRect l="33556" t="25173" r="8069" b="8940"/>
          <a:stretch>
            <a:fillRect/>
          </a:stretch>
        </p:blipFill>
        <p:spPr>
          <a:xfrm>
            <a:off x="141854" y="2163452"/>
            <a:ext cx="5693790" cy="3614778"/>
          </a:xfrm>
          <a:prstGeom prst="rect">
            <a:avLst/>
          </a:prstGeom>
        </p:spPr>
      </p:pic>
      <p:pic>
        <p:nvPicPr>
          <p:cNvPr id="6" name="Produce_1_bounce">
            <a:hlinkClick r:id="" action="ppaction://media"/>
            <a:extLst>
              <a:ext uri="{FF2B5EF4-FFF2-40B4-BE49-F238E27FC236}">
                <a16:creationId xmlns:a16="http://schemas.microsoft.com/office/drawing/2014/main" id="{C2E69A09-5266-4C60-9A09-23D682C124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370.0333"/>
                </p14:media>
              </p:ext>
            </p:extLst>
          </p:nvPr>
        </p:nvPicPr>
        <p:blipFill rotWithShape="1">
          <a:blip r:embed="rId6"/>
          <a:srcRect l="36425" t="26462" r="9168" b="8439"/>
          <a:stretch>
            <a:fillRect/>
          </a:stretch>
        </p:blipFill>
        <p:spPr>
          <a:xfrm>
            <a:off x="6463364" y="2160502"/>
            <a:ext cx="5375200" cy="36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259</Words>
  <Application>Microsoft Office PowerPoint</Application>
  <PresentationFormat>寬螢幕</PresentationFormat>
  <Paragraphs>59</Paragraphs>
  <Slides>12</Slides>
  <Notes>4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Adobe 繁黑體 Std B</vt:lpstr>
      <vt:lpstr>Arial Unicode MS</vt:lpstr>
      <vt:lpstr>Adobe Garamond Pro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18</cp:revision>
  <dcterms:created xsi:type="dcterms:W3CDTF">2020-07-29T19:50:30Z</dcterms:created>
  <dcterms:modified xsi:type="dcterms:W3CDTF">2020-07-30T04:44:55Z</dcterms:modified>
</cp:coreProperties>
</file>